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58" r:id="rId2"/>
    <p:sldId id="274" r:id="rId3"/>
    <p:sldId id="275" r:id="rId4"/>
    <p:sldId id="276" r:id="rId5"/>
    <p:sldId id="282" r:id="rId6"/>
    <p:sldId id="277" r:id="rId7"/>
    <p:sldId id="283" r:id="rId8"/>
    <p:sldId id="281" r:id="rId9"/>
    <p:sldId id="284" r:id="rId10"/>
    <p:sldId id="278" r:id="rId11"/>
    <p:sldId id="285" r:id="rId12"/>
    <p:sldId id="279" r:id="rId13"/>
    <p:sldId id="286" r:id="rId14"/>
    <p:sldId id="280" r:id="rId15"/>
    <p:sldId id="287" r:id="rId16"/>
    <p:sldId id="261" r:id="rId17"/>
    <p:sldId id="26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86" d="100"/>
          <a:sy n="86" d="100"/>
        </p:scale>
        <p:origin x="514" y="67"/>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8/23/2021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8/23/2021</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8/23/2021</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8/23/2021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8/23/2021</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8/23/2021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8/23/2021</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8/23/2021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8/23/2021</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8/23/2021</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8/23/2021</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8/23/2021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8/23/2021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8/23/2021</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udacity.com/course/data-engineer-nanodegree--nd027" TargetMode="External"/><Relationship Id="rId2" Type="http://schemas.openxmlformats.org/officeDocument/2006/relationships/hyperlink" Target="http://www.mlebook.com/" TargetMode="External"/><Relationship Id="rId1" Type="http://schemas.openxmlformats.org/officeDocument/2006/relationships/slideLayout" Target="../slideLayouts/slideLayout2.xml"/><Relationship Id="rId5" Type="http://schemas.openxmlformats.org/officeDocument/2006/relationships/hyperlink" Target="https://www.coursera.org/specializations/gcp-data-machine-learning" TargetMode="External"/><Relationship Id="rId4" Type="http://schemas.openxmlformats.org/officeDocument/2006/relationships/hyperlink" Target="https://learn.datacamp.com/courses/introduction-to-data-engineerin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amazon.com/Naked-Statistics-Stripping-Dread-Data/dp/1480590185" TargetMode="External"/><Relationship Id="rId2" Type="http://schemas.openxmlformats.org/officeDocument/2006/relationships/hyperlink" Target="https://www.amazon.com/Practical-Statistics-Scientists-Peter-Bruce/dp/1491952962" TargetMode="External"/><Relationship Id="rId1" Type="http://schemas.openxmlformats.org/officeDocument/2006/relationships/slideLayout" Target="../slideLayouts/slideLayout2.xml"/><Relationship Id="rId6" Type="http://schemas.openxmlformats.org/officeDocument/2006/relationships/hyperlink" Target="https://www.udacity.com/course/intro-to-inferential-statistics--ud201" TargetMode="External"/><Relationship Id="rId5" Type="http://schemas.openxmlformats.org/officeDocument/2006/relationships/hyperlink" Target="https://www.udacity.com/course/intro-to-descriptive-statistics--ud827" TargetMode="External"/><Relationship Id="rId4" Type="http://schemas.openxmlformats.org/officeDocument/2006/relationships/hyperlink" Target="https://learn.datacamp.com/courses/statistical-thinking-in-python-part-1"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coursera.org/learn/machine-learning" TargetMode="External"/><Relationship Id="rId2" Type="http://schemas.openxmlformats.org/officeDocument/2006/relationships/hyperlink" Target="https://www.amazon.in/Hands-Machine-Learning-Scikit-Learn-TensorFlow/dp/1492032646" TargetMode="External"/><Relationship Id="rId1" Type="http://schemas.openxmlformats.org/officeDocument/2006/relationships/slideLayout" Target="../slideLayouts/slideLayout2.xml"/><Relationship Id="rId6" Type="http://schemas.openxmlformats.org/officeDocument/2006/relationships/hyperlink" Target="https://www.datacamp.com/courses/supervised-learning-with-scikit-learn" TargetMode="External"/><Relationship Id="rId5" Type="http://schemas.openxmlformats.org/officeDocument/2006/relationships/hyperlink" Target="https://www.kaggle.com/learn/intro-to-game-ai-and-reinforcement-learning" TargetMode="External"/><Relationship Id="rId4" Type="http://schemas.openxmlformats.org/officeDocument/2006/relationships/hyperlink" Target="https://www.kaggle.com/learn/intro-to-machine-learning"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www.kaggle.com/learn/advanced-sql" TargetMode="External"/><Relationship Id="rId3" Type="http://schemas.openxmlformats.org/officeDocument/2006/relationships/hyperlink" Target="https://www.kaggle.com/learn/python" TargetMode="External"/><Relationship Id="rId7" Type="http://schemas.openxmlformats.org/officeDocument/2006/relationships/hyperlink" Target="https://www.kaggle.com/learn/intro-to-sql" TargetMode="External"/><Relationship Id="rId2" Type="http://schemas.openxmlformats.org/officeDocument/2006/relationships/hyperlink" Target="https://www.learnpython.org/" TargetMode="External"/><Relationship Id="rId1" Type="http://schemas.openxmlformats.org/officeDocument/2006/relationships/slideLayout" Target="../slideLayouts/slideLayout2.xml"/><Relationship Id="rId6" Type="http://schemas.openxmlformats.org/officeDocument/2006/relationships/hyperlink" Target="https://www.coursera.org/specializations/python" TargetMode="External"/><Relationship Id="rId5" Type="http://schemas.openxmlformats.org/officeDocument/2006/relationships/hyperlink" Target="https://www.youtube.com/watch?v=HGOBQPFzWKo" TargetMode="External"/><Relationship Id="rId4" Type="http://schemas.openxmlformats.org/officeDocument/2006/relationships/hyperlink" Target="https://www.youtube.com/watch?v=rfscVS0vtbw" TargetMode="External"/><Relationship Id="rId9" Type="http://schemas.openxmlformats.org/officeDocument/2006/relationships/hyperlink" Target="https://learn.datacamp.com/search?q=sq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learn/pandas" TargetMode="External"/><Relationship Id="rId7" Type="http://schemas.openxmlformats.org/officeDocument/2006/relationships/hyperlink" Target="https://www.coursera.org/specializations/data-science-python" TargetMode="External"/><Relationship Id="rId2" Type="http://schemas.openxmlformats.org/officeDocument/2006/relationships/hyperlink" Target="https://learn.datacamp.com/courses/data-manipulation-with-pandas" TargetMode="External"/><Relationship Id="rId1" Type="http://schemas.openxmlformats.org/officeDocument/2006/relationships/slideLayout" Target="../slideLayouts/slideLayout2.xml"/><Relationship Id="rId6" Type="http://schemas.openxmlformats.org/officeDocument/2006/relationships/hyperlink" Target="https://www.coursera.org/learn/python-data-analysis?specialization=data-science-python" TargetMode="External"/><Relationship Id="rId5" Type="http://schemas.openxmlformats.org/officeDocument/2006/relationships/hyperlink" Target="https://www.youtube.com/watch?v=r-uOLxNrNk8" TargetMode="External"/><Relationship Id="rId4" Type="http://schemas.openxmlformats.org/officeDocument/2006/relationships/hyperlink" Target="https://www.kaggle.com/learn/data-cleani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hyperlink" Target="https://learn.datacamp.com/courses/introduction-to-power-bi" TargetMode="External"/><Relationship Id="rId3" Type="http://schemas.openxmlformats.org/officeDocument/2006/relationships/hyperlink" Target="https://www.coursera.org/learn/data-analysis-with-python" TargetMode="External"/><Relationship Id="rId7" Type="http://schemas.openxmlformats.org/officeDocument/2006/relationships/hyperlink" Target="https://learn.datacamp.com/skill-tracks/tableau-fundamentals" TargetMode="External"/><Relationship Id="rId2" Type="http://schemas.openxmlformats.org/officeDocument/2006/relationships/hyperlink" Target="https://learn.datacamp.com/career-tracks/data-analyst-with-python" TargetMode="External"/><Relationship Id="rId1" Type="http://schemas.openxmlformats.org/officeDocument/2006/relationships/slideLayout" Target="../slideLayouts/slideLayout2.xml"/><Relationship Id="rId6" Type="http://schemas.openxmlformats.org/officeDocument/2006/relationships/hyperlink" Target="https://learn.datacamp.com/courses/data-analysis-in-excel" TargetMode="External"/><Relationship Id="rId11" Type="http://schemas.openxmlformats.org/officeDocument/2006/relationships/hyperlink" Target="https://www.amazon.com/Cracking-PM-Interview-Product-Technology-ebook/dp/B00ISYMUR6" TargetMode="External"/><Relationship Id="rId5" Type="http://schemas.openxmlformats.org/officeDocument/2006/relationships/hyperlink" Target="https://learn.datacamp.com/courses/data-visualization-in-spreadsheets" TargetMode="External"/><Relationship Id="rId10" Type="http://schemas.openxmlformats.org/officeDocument/2006/relationships/hyperlink" Target="https://www.amazon.com/Decode-Conquer-Answers-Management-Interviews/dp/0615930417" TargetMode="External"/><Relationship Id="rId4" Type="http://schemas.openxmlformats.org/officeDocument/2006/relationships/hyperlink" Target="https://www.kaggle.com/learn/data-visualization" TargetMode="External"/><Relationship Id="rId9" Type="http://schemas.openxmlformats.org/officeDocument/2006/relationships/hyperlink" Target="https://www.amazon.com/Measure-What-Matters-Google-Foundation/dp/052553622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l"/>
            <a:r>
              <a:rPr lang="en-US" b="1" i="0" dirty="0">
                <a:effectLst/>
                <a:latin typeface="sohne"/>
              </a:rPr>
              <a:t>Data Science Learning Roadmap for 2022</a:t>
            </a:r>
          </a:p>
        </p:txBody>
      </p:sp>
      <p:sp>
        <p:nvSpPr>
          <p:cNvPr id="3" name="Subtitle 2"/>
          <p:cNvSpPr>
            <a:spLocks noGrp="1"/>
          </p:cNvSpPr>
          <p:nvPr>
            <p:ph type="subTitle" idx="1"/>
          </p:nvPr>
        </p:nvSpPr>
        <p:spPr/>
        <p:txBody>
          <a:bodyPr/>
          <a:lstStyle/>
          <a:p>
            <a:r>
              <a:rPr lang="en-US" b="1" i="1" u="sng" dirty="0">
                <a:effectLst>
                  <a:outerShdw blurRad="38100" dist="38100" dir="2700000" algn="tl">
                    <a:srgbClr val="000000">
                      <a:alpha val="43137"/>
                    </a:srgbClr>
                  </a:outerShdw>
                </a:effectLst>
              </a:rPr>
              <a:t>By, Knowledge Shelf</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DF2C8-BFAE-4A2F-8E6C-A4669304A5D0}"/>
              </a:ext>
            </a:extLst>
          </p:cNvPr>
          <p:cNvSpPr>
            <a:spLocks noGrp="1"/>
          </p:cNvSpPr>
          <p:nvPr>
            <p:ph type="title"/>
          </p:nvPr>
        </p:nvSpPr>
        <p:spPr/>
        <p:txBody>
          <a:bodyPr/>
          <a:lstStyle/>
          <a:p>
            <a:r>
              <a:rPr lang="en-US" b="0" i="0" dirty="0">
                <a:effectLst/>
                <a:latin typeface="sohne"/>
              </a:rPr>
              <a:t>4. Data Engineering</a:t>
            </a:r>
            <a:endParaRPr lang="en-US" dirty="0"/>
          </a:p>
        </p:txBody>
      </p:sp>
      <p:sp>
        <p:nvSpPr>
          <p:cNvPr id="3" name="Content Placeholder 2">
            <a:extLst>
              <a:ext uri="{FF2B5EF4-FFF2-40B4-BE49-F238E27FC236}">
                <a16:creationId xmlns:a16="http://schemas.microsoft.com/office/drawing/2014/main" id="{6963071B-4115-4C5D-B60A-0EA4CD162956}"/>
              </a:ext>
            </a:extLst>
          </p:cNvPr>
          <p:cNvSpPr>
            <a:spLocks noGrp="1"/>
          </p:cNvSpPr>
          <p:nvPr>
            <p:ph idx="1"/>
          </p:nvPr>
        </p:nvSpPr>
        <p:spPr/>
        <p:txBody>
          <a:bodyPr/>
          <a:lstStyle/>
          <a:p>
            <a:pPr>
              <a:buFont typeface="Arial" panose="020B0604020202020204" pitchFamily="34" charset="0"/>
              <a:buChar char="•"/>
            </a:pPr>
            <a:r>
              <a:rPr lang="en-US" b="0" i="0" dirty="0">
                <a:solidFill>
                  <a:srgbClr val="292929"/>
                </a:solidFill>
                <a:effectLst/>
                <a:latin typeface="charter"/>
              </a:rPr>
              <a:t>Data engineering underpins the R&amp;D teams by making clean data accessible to research engineers and scientists at big data-driven firms. It is a field in itself and you may decide to skip this part if you want to focus on just the statistical algorithm side of the problems.</a:t>
            </a:r>
            <a:endParaRPr lang="en-US" dirty="0"/>
          </a:p>
        </p:txBody>
      </p:sp>
    </p:spTree>
    <p:extLst>
      <p:ext uri="{BB962C8B-B14F-4D97-AF65-F5344CB8AC3E}">
        <p14:creationId xmlns:p14="http://schemas.microsoft.com/office/powerpoint/2010/main" val="3933757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A3FC2-09F6-497E-9B95-DA48E16B6F55}"/>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7AEFAFDF-887E-4141-8EBE-094C0F41BF3E}"/>
              </a:ext>
            </a:extLst>
          </p:cNvPr>
          <p:cNvSpPr>
            <a:spLocks noGrp="1"/>
          </p:cNvSpPr>
          <p:nvPr>
            <p:ph idx="1"/>
          </p:nvPr>
        </p:nvSpPr>
        <p:spPr/>
        <p:txBody>
          <a:bodyPr>
            <a:normAutofit fontScale="92500"/>
          </a:bodyPr>
          <a:lstStyle/>
          <a:p>
            <a:pPr algn="l">
              <a:buFont typeface="Arial" panose="020B0604020202020204" pitchFamily="34" charset="0"/>
              <a:buChar char="•"/>
            </a:pPr>
            <a:r>
              <a:rPr lang="en-US" b="0" i="0" u="sng" dirty="0">
                <a:solidFill>
                  <a:srgbClr val="292929"/>
                </a:solidFill>
                <a:effectLst/>
                <a:latin typeface="charter"/>
                <a:hlinkClick r:id="rId2"/>
              </a:rPr>
              <a:t>[Book]Machine Learning Engineering by Andriy </a:t>
            </a:r>
            <a:r>
              <a:rPr lang="en-US" b="0" i="0" u="sng" dirty="0" err="1">
                <a:solidFill>
                  <a:srgbClr val="292929"/>
                </a:solidFill>
                <a:effectLst/>
                <a:latin typeface="charter"/>
                <a:hlinkClick r:id="rId2"/>
              </a:rPr>
              <a:t>Burkov</a:t>
            </a:r>
            <a:r>
              <a:rPr lang="en-US" b="0" i="0" u="sng" dirty="0">
                <a:solidFill>
                  <a:srgbClr val="292929"/>
                </a:solidFill>
                <a:effectLst/>
                <a:latin typeface="charter"/>
                <a:hlinkClick r:id="rId2"/>
              </a:rPr>
              <a:t> </a:t>
            </a:r>
            <a:r>
              <a:rPr lang="en-US" b="0" i="0" dirty="0">
                <a:solidFill>
                  <a:srgbClr val="292929"/>
                </a:solidFill>
                <a:effectLst/>
                <a:latin typeface="charter"/>
              </a:rPr>
              <a:t>— this is a book that captures the real scenario of deploying/monitoring a model in a production environment.</a:t>
            </a:r>
          </a:p>
          <a:p>
            <a:pPr algn="l">
              <a:buFont typeface="Arial" panose="020B0604020202020204" pitchFamily="34" charset="0"/>
              <a:buChar char="•"/>
            </a:pPr>
            <a:r>
              <a:rPr lang="en-US" b="0" i="0" u="sng" dirty="0">
                <a:solidFill>
                  <a:srgbClr val="292929"/>
                </a:solidFill>
                <a:effectLst/>
                <a:latin typeface="charter"/>
                <a:hlinkClick r:id="rId3"/>
              </a:rPr>
              <a:t>Data Engineering Nanodegree by Udacity </a:t>
            </a:r>
            <a:r>
              <a:rPr lang="en-US" b="0" i="0" dirty="0">
                <a:solidFill>
                  <a:srgbClr val="292929"/>
                </a:solidFill>
                <a:effectLst/>
                <a:latin typeface="charter"/>
              </a:rPr>
              <a:t>— as far as a compiled list of resources is concerned, I have not come across a better-structured course on data engineering that would cover all the major concepts from scratch.</a:t>
            </a:r>
          </a:p>
          <a:p>
            <a:pPr algn="l">
              <a:buFont typeface="Arial" panose="020B0604020202020204" pitchFamily="34" charset="0"/>
              <a:buChar char="•"/>
            </a:pPr>
            <a:r>
              <a:rPr lang="en-US" b="0" i="0" u="sng" dirty="0">
                <a:solidFill>
                  <a:srgbClr val="292929"/>
                </a:solidFill>
                <a:effectLst/>
                <a:latin typeface="charter"/>
                <a:hlinkClick r:id="rId4"/>
              </a:rPr>
              <a:t>Introduction to Data Engineering</a:t>
            </a:r>
            <a:r>
              <a:rPr lang="en-US" b="0" i="0" dirty="0">
                <a:solidFill>
                  <a:srgbClr val="292929"/>
                </a:solidFill>
                <a:effectLst/>
                <a:latin typeface="charter"/>
              </a:rPr>
              <a:t> — By </a:t>
            </a:r>
            <a:r>
              <a:rPr lang="en-US" b="0" i="0" dirty="0" err="1">
                <a:solidFill>
                  <a:srgbClr val="292929"/>
                </a:solidFill>
                <a:effectLst/>
                <a:latin typeface="charter"/>
              </a:rPr>
              <a:t>datacamp</a:t>
            </a:r>
            <a:r>
              <a:rPr lang="en-US" b="0" i="0" dirty="0">
                <a:solidFill>
                  <a:srgbClr val="292929"/>
                </a:solidFill>
                <a:effectLst/>
                <a:latin typeface="charter"/>
              </a:rPr>
              <a:t>. A good resource to get started with building ETL pipelines with a host of tools.</a:t>
            </a:r>
          </a:p>
          <a:p>
            <a:pPr algn="l">
              <a:buFont typeface="Arial" panose="020B0604020202020204" pitchFamily="34" charset="0"/>
              <a:buChar char="•"/>
            </a:pPr>
            <a:r>
              <a:rPr lang="en-US" b="0" i="0" u="sng" dirty="0">
                <a:solidFill>
                  <a:srgbClr val="292929"/>
                </a:solidFill>
                <a:effectLst/>
                <a:latin typeface="charter"/>
                <a:hlinkClick r:id="rId5"/>
              </a:rPr>
              <a:t>Data Engineering, Big Data, and Machine Learning on GCP Specialization</a:t>
            </a:r>
            <a:r>
              <a:rPr lang="en-US" b="0" i="0" dirty="0">
                <a:solidFill>
                  <a:srgbClr val="292929"/>
                </a:solidFill>
                <a:effectLst/>
                <a:latin typeface="charter"/>
              </a:rPr>
              <a:t> — You can complete this specialization offered by Google on Coursera that walks you through all the major APIs and services offered by GCP to build a complete data solution.</a:t>
            </a:r>
          </a:p>
          <a:p>
            <a:endParaRPr lang="en-US" dirty="0"/>
          </a:p>
        </p:txBody>
      </p:sp>
    </p:spTree>
    <p:extLst>
      <p:ext uri="{BB962C8B-B14F-4D97-AF65-F5344CB8AC3E}">
        <p14:creationId xmlns:p14="http://schemas.microsoft.com/office/powerpoint/2010/main" val="2041825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DF2C8-BFAE-4A2F-8E6C-A4669304A5D0}"/>
              </a:ext>
            </a:extLst>
          </p:cNvPr>
          <p:cNvSpPr>
            <a:spLocks noGrp="1"/>
          </p:cNvSpPr>
          <p:nvPr>
            <p:ph type="title"/>
          </p:nvPr>
        </p:nvSpPr>
        <p:spPr/>
        <p:txBody>
          <a:bodyPr/>
          <a:lstStyle/>
          <a:p>
            <a:r>
              <a:rPr lang="en-US" b="0" i="0" dirty="0">
                <a:effectLst/>
                <a:latin typeface="sohne"/>
              </a:rPr>
              <a:t>5. Applied statistics and mathematics</a:t>
            </a:r>
            <a:endParaRPr lang="en-US" dirty="0"/>
          </a:p>
        </p:txBody>
      </p:sp>
      <p:sp>
        <p:nvSpPr>
          <p:cNvPr id="3" name="Content Placeholder 2">
            <a:extLst>
              <a:ext uri="{FF2B5EF4-FFF2-40B4-BE49-F238E27FC236}">
                <a16:creationId xmlns:a16="http://schemas.microsoft.com/office/drawing/2014/main" id="{6963071B-4115-4C5D-B60A-0EA4CD162956}"/>
              </a:ext>
            </a:extLst>
          </p:cNvPr>
          <p:cNvSpPr>
            <a:spLocks noGrp="1"/>
          </p:cNvSpPr>
          <p:nvPr>
            <p:ph idx="1"/>
          </p:nvPr>
        </p:nvSpPr>
        <p:spPr/>
        <p:txBody>
          <a:bodyPr/>
          <a:lstStyle/>
          <a:p>
            <a:pPr algn="l">
              <a:buFont typeface="Arial" panose="020B0604020202020204" pitchFamily="34" charset="0"/>
              <a:buChar char="•"/>
            </a:pPr>
            <a:r>
              <a:rPr lang="en-US" b="1" i="0" dirty="0">
                <a:solidFill>
                  <a:srgbClr val="292929"/>
                </a:solidFill>
                <a:effectLst/>
                <a:latin typeface="charter"/>
              </a:rPr>
              <a:t>Descriptive Statistics</a:t>
            </a:r>
            <a:r>
              <a:rPr lang="en-US" b="0" i="0" dirty="0">
                <a:solidFill>
                  <a:srgbClr val="292929"/>
                </a:solidFill>
                <a:effectLst/>
                <a:latin typeface="charter"/>
              </a:rPr>
              <a:t> — to be able to </a:t>
            </a:r>
            <a:r>
              <a:rPr lang="en-US" b="0" i="0" dirty="0" err="1">
                <a:solidFill>
                  <a:srgbClr val="292929"/>
                </a:solidFill>
                <a:effectLst/>
                <a:latin typeface="charter"/>
              </a:rPr>
              <a:t>summarise</a:t>
            </a:r>
            <a:r>
              <a:rPr lang="en-US" b="0" i="0" dirty="0">
                <a:solidFill>
                  <a:srgbClr val="292929"/>
                </a:solidFill>
                <a:effectLst/>
                <a:latin typeface="charter"/>
              </a:rPr>
              <a:t> the data is powerful but not always. Learn about estimates of location(mean, median, mode, weighted statistics, trimmed statistics), and variability to describe the data.</a:t>
            </a:r>
          </a:p>
          <a:p>
            <a:pPr algn="l">
              <a:buFont typeface="Arial" panose="020B0604020202020204" pitchFamily="34" charset="0"/>
              <a:buChar char="•"/>
            </a:pPr>
            <a:r>
              <a:rPr lang="en-US" b="1" i="0" dirty="0">
                <a:solidFill>
                  <a:srgbClr val="292929"/>
                </a:solidFill>
                <a:effectLst/>
                <a:latin typeface="charter"/>
              </a:rPr>
              <a:t>Inferential statistics </a:t>
            </a:r>
            <a:r>
              <a:rPr lang="en-US" b="0" i="0" dirty="0">
                <a:solidFill>
                  <a:srgbClr val="292929"/>
                </a:solidFill>
                <a:effectLst/>
                <a:latin typeface="charter"/>
              </a:rPr>
              <a:t>— designing hypothesis tests, A/B tests, defining business metrics, analyzing the collected data and experiment results using confidence interval, p-value, and alpha values.</a:t>
            </a:r>
          </a:p>
          <a:p>
            <a:pPr algn="l">
              <a:buFont typeface="Arial" panose="020B0604020202020204" pitchFamily="34" charset="0"/>
              <a:buChar char="•"/>
            </a:pPr>
            <a:r>
              <a:rPr lang="en-US" b="1" i="0" dirty="0">
                <a:solidFill>
                  <a:srgbClr val="292929"/>
                </a:solidFill>
                <a:effectLst/>
                <a:latin typeface="charter"/>
              </a:rPr>
              <a:t>Linear Algebra, Single and multi-variate calculus</a:t>
            </a:r>
            <a:r>
              <a:rPr lang="en-US" b="0" i="0" dirty="0">
                <a:solidFill>
                  <a:srgbClr val="292929"/>
                </a:solidFill>
                <a:effectLst/>
                <a:latin typeface="charter"/>
              </a:rPr>
              <a:t> to understand loss functions, gradient, and optimizers in machine learning.</a:t>
            </a:r>
          </a:p>
          <a:p>
            <a:endParaRPr lang="en-US" dirty="0"/>
          </a:p>
        </p:txBody>
      </p:sp>
    </p:spTree>
    <p:extLst>
      <p:ext uri="{BB962C8B-B14F-4D97-AF65-F5344CB8AC3E}">
        <p14:creationId xmlns:p14="http://schemas.microsoft.com/office/powerpoint/2010/main" val="840589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A3FC2-09F6-497E-9B95-DA48E16B6F55}"/>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7AEFAFDF-887E-4141-8EBE-094C0F41BF3E}"/>
              </a:ext>
            </a:extLst>
          </p:cNvPr>
          <p:cNvSpPr>
            <a:spLocks noGrp="1"/>
          </p:cNvSpPr>
          <p:nvPr>
            <p:ph idx="1"/>
          </p:nvPr>
        </p:nvSpPr>
        <p:spPr/>
        <p:txBody>
          <a:bodyPr>
            <a:normAutofit fontScale="85000" lnSpcReduction="10000"/>
          </a:bodyPr>
          <a:lstStyle/>
          <a:p>
            <a:pPr algn="l">
              <a:buFont typeface="Arial" panose="020B0604020202020204" pitchFamily="34" charset="0"/>
              <a:buChar char="•"/>
            </a:pPr>
            <a:r>
              <a:rPr lang="en-US" b="0" i="0" dirty="0">
                <a:solidFill>
                  <a:srgbClr val="292929"/>
                </a:solidFill>
                <a:effectLst/>
                <a:latin typeface="charter"/>
              </a:rPr>
              <a:t>[Book]</a:t>
            </a:r>
            <a:r>
              <a:rPr lang="en-US" b="0" i="0" u="sng" dirty="0">
                <a:solidFill>
                  <a:srgbClr val="292929"/>
                </a:solidFill>
                <a:effectLst/>
                <a:latin typeface="charter"/>
                <a:hlinkClick r:id="rId2"/>
              </a:rPr>
              <a:t>Practical statistics for data science</a:t>
            </a:r>
            <a:r>
              <a:rPr lang="en-US" b="1" i="0" dirty="0">
                <a:solidFill>
                  <a:srgbClr val="292929"/>
                </a:solidFill>
                <a:effectLst/>
                <a:latin typeface="charter"/>
              </a:rPr>
              <a:t>(highly recommend) — </a:t>
            </a:r>
            <a:r>
              <a:rPr lang="en-US" b="0" i="0" dirty="0">
                <a:solidFill>
                  <a:srgbClr val="292929"/>
                </a:solidFill>
                <a:effectLst/>
                <a:latin typeface="charter"/>
              </a:rPr>
              <a:t>A thorough guide on all the important statistical methods along with clean and concise applications/examples.</a:t>
            </a:r>
          </a:p>
          <a:p>
            <a:pPr algn="l">
              <a:buFont typeface="Arial" panose="020B0604020202020204" pitchFamily="34" charset="0"/>
              <a:buChar char="•"/>
            </a:pPr>
            <a:r>
              <a:rPr lang="en-US" b="0" i="0" u="sng" dirty="0">
                <a:solidFill>
                  <a:srgbClr val="292929"/>
                </a:solidFill>
                <a:effectLst/>
                <a:latin typeface="charter"/>
                <a:hlinkClick r:id="rId3"/>
              </a:rPr>
              <a:t>[Book]Naked Statistics </a:t>
            </a:r>
            <a:r>
              <a:rPr lang="en-US" b="0" i="0" dirty="0">
                <a:solidFill>
                  <a:srgbClr val="292929"/>
                </a:solidFill>
                <a:effectLst/>
                <a:latin typeface="charter"/>
              </a:rPr>
              <a:t>— a non-technical but detailed guide to understanding the impact of statistics on our routine events, sports, recommendation systems, and many more instances.</a:t>
            </a:r>
          </a:p>
          <a:p>
            <a:pPr algn="l">
              <a:buFont typeface="Arial" panose="020B0604020202020204" pitchFamily="34" charset="0"/>
              <a:buChar char="•"/>
            </a:pPr>
            <a:r>
              <a:rPr lang="en-US" b="0" i="0" u="sng" dirty="0">
                <a:solidFill>
                  <a:srgbClr val="292929"/>
                </a:solidFill>
                <a:effectLst/>
                <a:latin typeface="charter"/>
                <a:hlinkClick r:id="rId4"/>
              </a:rPr>
              <a:t>Statistical thinking in Python</a:t>
            </a:r>
            <a:r>
              <a:rPr lang="en-US" b="0" i="0" dirty="0">
                <a:solidFill>
                  <a:srgbClr val="292929"/>
                </a:solidFill>
                <a:effectLst/>
                <a:latin typeface="charter"/>
              </a:rPr>
              <a:t> — a foundation course to help you start thinking statistically. There is a second part to this course as well.</a:t>
            </a:r>
          </a:p>
          <a:p>
            <a:pPr algn="l">
              <a:buFont typeface="Arial" panose="020B0604020202020204" pitchFamily="34" charset="0"/>
              <a:buChar char="•"/>
            </a:pPr>
            <a:r>
              <a:rPr lang="en-US" b="0" i="0" u="sng" dirty="0">
                <a:solidFill>
                  <a:srgbClr val="292929"/>
                </a:solidFill>
                <a:effectLst/>
                <a:latin typeface="charter"/>
                <a:hlinkClick r:id="rId5"/>
              </a:rPr>
              <a:t>Intro to Descriptive Statistics</a:t>
            </a:r>
            <a:r>
              <a:rPr lang="en-US" b="0" i="0" dirty="0">
                <a:solidFill>
                  <a:srgbClr val="292929"/>
                </a:solidFill>
                <a:effectLst/>
                <a:latin typeface="charter"/>
              </a:rPr>
              <a:t>— offered by Udacity. Consists of video lectures explaining widely used measures of location and variability(standard deviation, variance, median absolute deviation).</a:t>
            </a:r>
          </a:p>
          <a:p>
            <a:pPr algn="l">
              <a:buFont typeface="Arial" panose="020B0604020202020204" pitchFamily="34" charset="0"/>
              <a:buChar char="•"/>
            </a:pPr>
            <a:r>
              <a:rPr lang="en-US" b="0" i="0" u="sng" dirty="0">
                <a:solidFill>
                  <a:srgbClr val="292929"/>
                </a:solidFill>
                <a:effectLst/>
                <a:latin typeface="charter"/>
                <a:hlinkClick r:id="rId6"/>
              </a:rPr>
              <a:t>Inferential Statistics, Udacity </a:t>
            </a:r>
            <a:r>
              <a:rPr lang="en-US" b="0" i="0" dirty="0">
                <a:solidFill>
                  <a:srgbClr val="292929"/>
                </a:solidFill>
                <a:effectLst/>
                <a:latin typeface="charter"/>
              </a:rPr>
              <a:t>— the course consists of video lectures that educate you on drawing conclusions from data that might not be immediately obvious. It focuses on developing hypotheses and use common tests such as t-tests, ANOVA, and regression.</a:t>
            </a:r>
          </a:p>
          <a:p>
            <a:endParaRPr lang="en-US" dirty="0"/>
          </a:p>
        </p:txBody>
      </p:sp>
    </p:spTree>
    <p:extLst>
      <p:ext uri="{BB962C8B-B14F-4D97-AF65-F5344CB8AC3E}">
        <p14:creationId xmlns:p14="http://schemas.microsoft.com/office/powerpoint/2010/main" val="17076032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DF2C8-BFAE-4A2F-8E6C-A4669304A5D0}"/>
              </a:ext>
            </a:extLst>
          </p:cNvPr>
          <p:cNvSpPr>
            <a:spLocks noGrp="1"/>
          </p:cNvSpPr>
          <p:nvPr>
            <p:ph type="title"/>
          </p:nvPr>
        </p:nvSpPr>
        <p:spPr/>
        <p:txBody>
          <a:bodyPr/>
          <a:lstStyle/>
          <a:p>
            <a:r>
              <a:rPr lang="en-US" b="0" i="0" dirty="0">
                <a:effectLst/>
                <a:latin typeface="sohne"/>
              </a:rPr>
              <a:t>6. Machine Learning / AI</a:t>
            </a:r>
            <a:endParaRPr lang="en-US" dirty="0"/>
          </a:p>
        </p:txBody>
      </p:sp>
      <p:sp>
        <p:nvSpPr>
          <p:cNvPr id="3" name="Content Placeholder 2">
            <a:extLst>
              <a:ext uri="{FF2B5EF4-FFF2-40B4-BE49-F238E27FC236}">
                <a16:creationId xmlns:a16="http://schemas.microsoft.com/office/drawing/2014/main" id="{6963071B-4115-4C5D-B60A-0EA4CD162956}"/>
              </a:ext>
            </a:extLst>
          </p:cNvPr>
          <p:cNvSpPr>
            <a:spLocks noGrp="1"/>
          </p:cNvSpPr>
          <p:nvPr>
            <p:ph idx="1"/>
          </p:nvPr>
        </p:nvSpPr>
        <p:spPr/>
        <p:txBody>
          <a:bodyPr/>
          <a:lstStyle/>
          <a:p>
            <a:pPr algn="l">
              <a:buFont typeface="Arial" panose="020B0604020202020204" pitchFamily="34" charset="0"/>
              <a:buChar char="•"/>
            </a:pPr>
            <a:r>
              <a:rPr lang="en-US" b="1" i="0" dirty="0">
                <a:solidFill>
                  <a:srgbClr val="292929"/>
                </a:solidFill>
                <a:effectLst/>
                <a:latin typeface="charter"/>
              </a:rPr>
              <a:t>Supervised Learning</a:t>
            </a:r>
            <a:r>
              <a:rPr lang="en-US" b="0" i="0" dirty="0">
                <a:solidFill>
                  <a:srgbClr val="292929"/>
                </a:solidFill>
                <a:effectLst/>
                <a:latin typeface="charter"/>
              </a:rPr>
              <a:t> — includes regression and classification problems. Study simple linear regression, multiple regression, polynomial regression, naive Bayes, logistic regression, KNNs, tree models, ensemble models. Learn about evaluation metrics.</a:t>
            </a:r>
          </a:p>
          <a:p>
            <a:pPr algn="l">
              <a:buFont typeface="Arial" panose="020B0604020202020204" pitchFamily="34" charset="0"/>
              <a:buChar char="•"/>
            </a:pPr>
            <a:r>
              <a:rPr lang="en-US" b="1" i="0" dirty="0">
                <a:solidFill>
                  <a:srgbClr val="292929"/>
                </a:solidFill>
                <a:effectLst/>
                <a:latin typeface="charter"/>
              </a:rPr>
              <a:t>Unsupervised Learning</a:t>
            </a:r>
            <a:r>
              <a:rPr lang="en-US" b="0" i="0" dirty="0">
                <a:solidFill>
                  <a:srgbClr val="292929"/>
                </a:solidFill>
                <a:effectLst/>
                <a:latin typeface="charter"/>
              </a:rPr>
              <a:t> — Clustering and dimensionality reduction are the two widely used applications of unsupervised learning. Dive deep into PCA, K-means clustering, hierarchical clustering, and gaussian mixtures.</a:t>
            </a:r>
          </a:p>
          <a:p>
            <a:pPr algn="l">
              <a:buFont typeface="Arial" panose="020B0604020202020204" pitchFamily="34" charset="0"/>
              <a:buChar char="•"/>
            </a:pPr>
            <a:r>
              <a:rPr lang="en-US" b="1" i="0" dirty="0">
                <a:solidFill>
                  <a:srgbClr val="292929"/>
                </a:solidFill>
                <a:effectLst/>
                <a:latin typeface="charter"/>
              </a:rPr>
              <a:t>Reinforcement learning</a:t>
            </a:r>
            <a:r>
              <a:rPr lang="en-US" b="0" i="0" dirty="0">
                <a:solidFill>
                  <a:srgbClr val="292929"/>
                </a:solidFill>
                <a:effectLst/>
                <a:latin typeface="charter"/>
              </a:rPr>
              <a:t>(can skip*) — helps you build self-rewarding systems. Learn to optimize rewards, using the TF-Agents library, creating Deep Q-networks, etc.</a:t>
            </a:r>
          </a:p>
          <a:p>
            <a:endParaRPr lang="en-US" dirty="0"/>
          </a:p>
        </p:txBody>
      </p:sp>
    </p:spTree>
    <p:extLst>
      <p:ext uri="{BB962C8B-B14F-4D97-AF65-F5344CB8AC3E}">
        <p14:creationId xmlns:p14="http://schemas.microsoft.com/office/powerpoint/2010/main" val="28239143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A3FC2-09F6-497E-9B95-DA48E16B6F55}"/>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7AEFAFDF-887E-4141-8EBE-094C0F41BF3E}"/>
              </a:ext>
            </a:extLst>
          </p:cNvPr>
          <p:cNvSpPr>
            <a:spLocks noGrp="1"/>
          </p:cNvSpPr>
          <p:nvPr>
            <p:ph idx="1"/>
          </p:nvPr>
        </p:nvSpPr>
        <p:spPr/>
        <p:txBody>
          <a:bodyPr>
            <a:normAutofit fontScale="85000" lnSpcReduction="10000"/>
          </a:bodyPr>
          <a:lstStyle/>
          <a:p>
            <a:pPr algn="l">
              <a:buFont typeface="Arial" panose="020B0604020202020204" pitchFamily="34" charset="0"/>
              <a:buChar char="•"/>
            </a:pPr>
            <a:r>
              <a:rPr lang="en-US" b="0" i="0" dirty="0">
                <a:solidFill>
                  <a:srgbClr val="292929"/>
                </a:solidFill>
                <a:effectLst/>
                <a:latin typeface="charter"/>
              </a:rPr>
              <a:t>[book]</a:t>
            </a:r>
            <a:r>
              <a:rPr lang="en-US" b="0" i="0" u="sng" dirty="0">
                <a:solidFill>
                  <a:srgbClr val="292929"/>
                </a:solidFill>
                <a:effectLst/>
                <a:latin typeface="charter"/>
                <a:hlinkClick r:id="rId2"/>
              </a:rPr>
              <a:t>Hands-On Machine Learning with Scikit-Learn, </a:t>
            </a:r>
            <a:r>
              <a:rPr lang="en-US" b="0" i="0" u="sng" dirty="0" err="1">
                <a:solidFill>
                  <a:srgbClr val="292929"/>
                </a:solidFill>
                <a:effectLst/>
                <a:latin typeface="charter"/>
                <a:hlinkClick r:id="rId2"/>
              </a:rPr>
              <a:t>Keras</a:t>
            </a:r>
            <a:r>
              <a:rPr lang="en-US" b="0" i="0" u="sng" dirty="0">
                <a:solidFill>
                  <a:srgbClr val="292929"/>
                </a:solidFill>
                <a:effectLst/>
                <a:latin typeface="charter"/>
                <a:hlinkClick r:id="rId2"/>
              </a:rPr>
              <a:t>, and TensorFlow, 2nd Edition</a:t>
            </a:r>
            <a:r>
              <a:rPr lang="en-US" b="0" i="0" dirty="0">
                <a:solidFill>
                  <a:srgbClr val="292929"/>
                </a:solidFill>
                <a:effectLst/>
                <a:latin typeface="charter"/>
              </a:rPr>
              <a:t> — one of my all-time favorite books on machine learning. Doesn’t only cover the theoretical mathematical derivations but also showcases the implementation of algorithms through examples. You should solve the exercises given at the end of each chapter.</a:t>
            </a:r>
          </a:p>
          <a:p>
            <a:pPr algn="l">
              <a:buFont typeface="Arial" panose="020B0604020202020204" pitchFamily="34" charset="0"/>
              <a:buChar char="•"/>
            </a:pPr>
            <a:r>
              <a:rPr lang="en-US" b="0" i="0" u="sng" dirty="0">
                <a:solidFill>
                  <a:srgbClr val="292929"/>
                </a:solidFill>
                <a:effectLst/>
                <a:latin typeface="charter"/>
                <a:hlinkClick r:id="rId3"/>
              </a:rPr>
              <a:t>Machine Learning Course by Andrew Ng</a:t>
            </a:r>
            <a:r>
              <a:rPr lang="en-US" b="0" i="0" dirty="0">
                <a:solidFill>
                  <a:srgbClr val="292929"/>
                </a:solidFill>
                <a:effectLst/>
                <a:latin typeface="charter"/>
              </a:rPr>
              <a:t> — the go-to course for anyone trying to learn machine learning. Hands down!</a:t>
            </a:r>
          </a:p>
          <a:p>
            <a:pPr algn="l">
              <a:buFont typeface="Arial" panose="020B0604020202020204" pitchFamily="34" charset="0"/>
              <a:buChar char="•"/>
            </a:pPr>
            <a:r>
              <a:rPr lang="en-US" b="0" i="0" u="sng" dirty="0">
                <a:solidFill>
                  <a:srgbClr val="292929"/>
                </a:solidFill>
                <a:effectLst/>
                <a:latin typeface="charter"/>
                <a:hlinkClick r:id="rId4"/>
              </a:rPr>
              <a:t>Introduction to Machine Learning</a:t>
            </a:r>
            <a:r>
              <a:rPr lang="en-US" b="0" i="0" dirty="0">
                <a:solidFill>
                  <a:srgbClr val="292929"/>
                </a:solidFill>
                <a:effectLst/>
                <a:latin typeface="charter"/>
              </a:rPr>
              <a:t> — Interactive course by Kaggle.</a:t>
            </a:r>
          </a:p>
          <a:p>
            <a:pPr algn="l">
              <a:buFont typeface="Arial" panose="020B0604020202020204" pitchFamily="34" charset="0"/>
              <a:buChar char="•"/>
            </a:pPr>
            <a:r>
              <a:rPr lang="en-US" b="0" i="0" u="sng" dirty="0">
                <a:solidFill>
                  <a:srgbClr val="292929"/>
                </a:solidFill>
                <a:effectLst/>
                <a:latin typeface="charter"/>
                <a:hlinkClick r:id="rId5"/>
              </a:rPr>
              <a:t>Intro to Game AI and Reinforcement Learning</a:t>
            </a:r>
            <a:r>
              <a:rPr lang="en-US" b="0" i="0" dirty="0">
                <a:solidFill>
                  <a:srgbClr val="292929"/>
                </a:solidFill>
                <a:effectLst/>
                <a:latin typeface="charter"/>
              </a:rPr>
              <a:t> — another interactive course on Kaggle on reinforcement learning.</a:t>
            </a:r>
          </a:p>
          <a:p>
            <a:pPr algn="l">
              <a:buFont typeface="Arial" panose="020B0604020202020204" pitchFamily="34" charset="0"/>
              <a:buChar char="•"/>
            </a:pPr>
            <a:r>
              <a:rPr lang="en-US" b="0" i="0" u="sng" dirty="0">
                <a:solidFill>
                  <a:srgbClr val="292929"/>
                </a:solidFill>
                <a:effectLst/>
                <a:latin typeface="charter"/>
                <a:hlinkClick r:id="rId6"/>
              </a:rPr>
              <a:t>Supervised learning with Python</a:t>
            </a:r>
            <a:r>
              <a:rPr lang="en-US" b="0" i="0" dirty="0">
                <a:solidFill>
                  <a:srgbClr val="292929"/>
                </a:solidFill>
                <a:effectLst/>
                <a:latin typeface="charter"/>
              </a:rPr>
              <a:t> — </a:t>
            </a:r>
            <a:r>
              <a:rPr lang="en-US" b="0" i="0" dirty="0" err="1">
                <a:solidFill>
                  <a:srgbClr val="292929"/>
                </a:solidFill>
                <a:effectLst/>
                <a:latin typeface="charter"/>
              </a:rPr>
              <a:t>datacamp</a:t>
            </a:r>
            <a:r>
              <a:rPr lang="en-US" b="0" i="0" dirty="0">
                <a:solidFill>
                  <a:srgbClr val="292929"/>
                </a:solidFill>
                <a:effectLst/>
                <a:latin typeface="charter"/>
              </a:rPr>
              <a:t> offers a multitude of courses on machine learning that one can follow. All of them are 4 hours long and can help you get a decent understanding of the application of ML.</a:t>
            </a:r>
          </a:p>
          <a:p>
            <a:endParaRPr lang="en-US" dirty="0"/>
          </a:p>
        </p:txBody>
      </p:sp>
    </p:spTree>
    <p:extLst>
      <p:ext uri="{BB962C8B-B14F-4D97-AF65-F5344CB8AC3E}">
        <p14:creationId xmlns:p14="http://schemas.microsoft.com/office/powerpoint/2010/main" val="19427740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Science Weekend  &amp; Weekdays Batch's</a:t>
            </a:r>
          </a:p>
        </p:txBody>
      </p:sp>
      <p:pic>
        <p:nvPicPr>
          <p:cNvPr id="6" name="Content Placeholder 5">
            <a:extLst>
              <a:ext uri="{FF2B5EF4-FFF2-40B4-BE49-F238E27FC236}">
                <a16:creationId xmlns:a16="http://schemas.microsoft.com/office/drawing/2014/main" id="{94F08D12-12E9-46D2-A7FD-10A186AA86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1112" y="2190750"/>
            <a:ext cx="7086600" cy="3986213"/>
          </a:xfrm>
        </p:spPr>
      </p:pic>
    </p:spTree>
    <p:extLst>
      <p:ext uri="{BB962C8B-B14F-4D97-AF65-F5344CB8AC3E}">
        <p14:creationId xmlns:p14="http://schemas.microsoft.com/office/powerpoint/2010/main" val="184825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F72111-DCCD-4270-8FC1-2F29319EF3FC}"/>
              </a:ext>
            </a:extLst>
          </p:cNvPr>
          <p:cNvSpPr>
            <a:spLocks noGrp="1"/>
          </p:cNvSpPr>
          <p:nvPr>
            <p:ph type="ctrTitle"/>
          </p:nvPr>
        </p:nvSpPr>
        <p:spPr/>
        <p:txBody>
          <a:bodyPr>
            <a:normAutofit fontScale="90000"/>
          </a:bodyPr>
          <a:lstStyle/>
          <a:p>
            <a:r>
              <a:rPr lang="en-US" dirty="0"/>
              <a:t>Like</a:t>
            </a:r>
            <a:br>
              <a:rPr lang="en-US" dirty="0"/>
            </a:br>
            <a:r>
              <a:rPr lang="en-US" dirty="0"/>
              <a:t>Share &amp;</a:t>
            </a:r>
            <a:br>
              <a:rPr lang="en-US" dirty="0"/>
            </a:br>
            <a:r>
              <a:rPr lang="en-US" dirty="0"/>
              <a:t>Subscribe</a:t>
            </a:r>
          </a:p>
        </p:txBody>
      </p:sp>
      <p:sp>
        <p:nvSpPr>
          <p:cNvPr id="4" name="Subtitle 3">
            <a:extLst>
              <a:ext uri="{FF2B5EF4-FFF2-40B4-BE49-F238E27FC236}">
                <a16:creationId xmlns:a16="http://schemas.microsoft.com/office/drawing/2014/main" id="{AE950EA8-1C6A-484D-8524-BEADD0FC64AF}"/>
              </a:ext>
            </a:extLst>
          </p:cNvPr>
          <p:cNvSpPr>
            <a:spLocks noGrp="1"/>
          </p:cNvSpPr>
          <p:nvPr>
            <p:ph type="subTitle" idx="1"/>
          </p:nvPr>
        </p:nvSpPr>
        <p:spPr/>
        <p:txBody>
          <a:bodyPr/>
          <a:lstStyle/>
          <a:p>
            <a:r>
              <a:rPr lang="en-US" b="1" i="1" u="sng" dirty="0">
                <a:effectLst>
                  <a:outerShdw blurRad="38100" dist="38100" dir="2700000" algn="tl">
                    <a:srgbClr val="000000">
                      <a:alpha val="43137"/>
                    </a:srgbClr>
                  </a:outerShdw>
                </a:effectLst>
              </a:rPr>
              <a:t>By, Knowledge Shelf</a:t>
            </a:r>
          </a:p>
          <a:p>
            <a:endParaRPr lang="en-US" dirty="0"/>
          </a:p>
        </p:txBody>
      </p:sp>
      <p:pic>
        <p:nvPicPr>
          <p:cNvPr id="6" name="Picture 5">
            <a:extLst>
              <a:ext uri="{FF2B5EF4-FFF2-40B4-BE49-F238E27FC236}">
                <a16:creationId xmlns:a16="http://schemas.microsoft.com/office/drawing/2014/main" id="{3D508AA9-4164-4929-B67E-11CA4CE6470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45706" y="990599"/>
            <a:ext cx="2387601" cy="2387601"/>
          </a:xfrm>
          <a:prstGeom prst="rect">
            <a:avLst/>
          </a:prstGeom>
        </p:spPr>
      </p:pic>
    </p:spTree>
    <p:extLst>
      <p:ext uri="{BB962C8B-B14F-4D97-AF65-F5344CB8AC3E}">
        <p14:creationId xmlns:p14="http://schemas.microsoft.com/office/powerpoint/2010/main" val="3530515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DE15E-4E27-40BF-923B-6E546C5F90C5}"/>
              </a:ext>
            </a:extLst>
          </p:cNvPr>
          <p:cNvSpPr>
            <a:spLocks noGrp="1"/>
          </p:cNvSpPr>
          <p:nvPr>
            <p:ph type="title"/>
          </p:nvPr>
        </p:nvSpPr>
        <p:spPr/>
        <p:txBody>
          <a:bodyPr/>
          <a:lstStyle/>
          <a:p>
            <a:r>
              <a:rPr lang="en-US" dirty="0"/>
              <a:t>Soo What’s the Today’s Agenda</a:t>
            </a:r>
          </a:p>
        </p:txBody>
      </p:sp>
      <p:sp>
        <p:nvSpPr>
          <p:cNvPr id="3" name="Content Placeholder 2">
            <a:extLst>
              <a:ext uri="{FF2B5EF4-FFF2-40B4-BE49-F238E27FC236}">
                <a16:creationId xmlns:a16="http://schemas.microsoft.com/office/drawing/2014/main" id="{FF2A1210-E871-4E18-923E-2FAF35F8783D}"/>
              </a:ext>
            </a:extLst>
          </p:cNvPr>
          <p:cNvSpPr>
            <a:spLocks noGrp="1"/>
          </p:cNvSpPr>
          <p:nvPr>
            <p:ph idx="1"/>
          </p:nvPr>
        </p:nvSpPr>
        <p:spPr/>
        <p:txBody>
          <a:bodyPr/>
          <a:lstStyle/>
          <a:p>
            <a:r>
              <a:rPr lang="en-US" dirty="0"/>
              <a:t>How to become Data Science master in 2021</a:t>
            </a:r>
          </a:p>
        </p:txBody>
      </p:sp>
      <p:pic>
        <p:nvPicPr>
          <p:cNvPr id="5" name="Picture 4">
            <a:extLst>
              <a:ext uri="{FF2B5EF4-FFF2-40B4-BE49-F238E27FC236}">
                <a16:creationId xmlns:a16="http://schemas.microsoft.com/office/drawing/2014/main" id="{FBC72651-CC33-474F-8ECC-4A27480826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5819" y="2624480"/>
            <a:ext cx="6667500" cy="3914775"/>
          </a:xfrm>
          <a:prstGeom prst="rect">
            <a:avLst/>
          </a:prstGeom>
        </p:spPr>
      </p:pic>
    </p:spTree>
    <p:extLst>
      <p:ext uri="{BB962C8B-B14F-4D97-AF65-F5344CB8AC3E}">
        <p14:creationId xmlns:p14="http://schemas.microsoft.com/office/powerpoint/2010/main" val="3809278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371E8-9918-44AD-818F-CB2AB7C386C9}"/>
              </a:ext>
            </a:extLst>
          </p:cNvPr>
          <p:cNvSpPr>
            <a:spLocks noGrp="1"/>
          </p:cNvSpPr>
          <p:nvPr>
            <p:ph type="title"/>
          </p:nvPr>
        </p:nvSpPr>
        <p:spPr/>
        <p:txBody>
          <a:bodyPr/>
          <a:lstStyle/>
          <a:p>
            <a:r>
              <a:rPr lang="en-US" dirty="0"/>
              <a:t>How to become Data Science master in 2021</a:t>
            </a:r>
          </a:p>
        </p:txBody>
      </p:sp>
      <p:pic>
        <p:nvPicPr>
          <p:cNvPr id="11" name="Content Placeholder 10">
            <a:extLst>
              <a:ext uri="{FF2B5EF4-FFF2-40B4-BE49-F238E27FC236}">
                <a16:creationId xmlns:a16="http://schemas.microsoft.com/office/drawing/2014/main" id="{E6920957-05C3-4CC7-8CF9-0C35E0475D1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72235" y="1788567"/>
            <a:ext cx="9044481" cy="5069433"/>
          </a:xfrm>
        </p:spPr>
      </p:pic>
    </p:spTree>
    <p:extLst>
      <p:ext uri="{BB962C8B-B14F-4D97-AF65-F5344CB8AC3E}">
        <p14:creationId xmlns:p14="http://schemas.microsoft.com/office/powerpoint/2010/main" val="4191596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D4409-22EB-4D27-AB2D-70BEE08522AE}"/>
              </a:ext>
            </a:extLst>
          </p:cNvPr>
          <p:cNvSpPr>
            <a:spLocks noGrp="1"/>
          </p:cNvSpPr>
          <p:nvPr>
            <p:ph type="title"/>
          </p:nvPr>
        </p:nvSpPr>
        <p:spPr/>
        <p:txBody>
          <a:bodyPr/>
          <a:lstStyle/>
          <a:p>
            <a:r>
              <a:rPr lang="en-US" b="0" i="0" dirty="0">
                <a:effectLst/>
                <a:latin typeface="sohne"/>
              </a:rPr>
              <a:t>1. Programming or Software Engineering</a:t>
            </a:r>
            <a:endParaRPr lang="en-US" dirty="0"/>
          </a:p>
        </p:txBody>
      </p:sp>
      <p:sp>
        <p:nvSpPr>
          <p:cNvPr id="3" name="Content Placeholder 2">
            <a:extLst>
              <a:ext uri="{FF2B5EF4-FFF2-40B4-BE49-F238E27FC236}">
                <a16:creationId xmlns:a16="http://schemas.microsoft.com/office/drawing/2014/main" id="{A15D2B9D-6DD8-4A10-80D6-C228A340538C}"/>
              </a:ext>
            </a:extLst>
          </p:cNvPr>
          <p:cNvSpPr>
            <a:spLocks noGrp="1"/>
          </p:cNvSpPr>
          <p:nvPr>
            <p:ph idx="1"/>
          </p:nvPr>
        </p:nvSpPr>
        <p:spPr/>
        <p:txBody>
          <a:bodyPr/>
          <a:lstStyle/>
          <a:p>
            <a:pPr algn="l">
              <a:buFont typeface="Arial" panose="020B0604020202020204" pitchFamily="34" charset="0"/>
              <a:buChar char="•"/>
            </a:pPr>
            <a:r>
              <a:rPr lang="en-US" b="0" i="0" dirty="0">
                <a:solidFill>
                  <a:srgbClr val="292929"/>
                </a:solidFill>
                <a:effectLst/>
                <a:latin typeface="charter"/>
              </a:rPr>
              <a:t>Common data structures(data types, lists, dictionaries, sets, tuples), writing functions, logic, control flow, searching and sorting algorithms, object-oriented programming, and working with external libraries.</a:t>
            </a:r>
          </a:p>
          <a:p>
            <a:pPr algn="l">
              <a:buFont typeface="Arial" panose="020B0604020202020204" pitchFamily="34" charset="0"/>
              <a:buChar char="•"/>
            </a:pPr>
            <a:r>
              <a:rPr lang="en-US" b="0" i="0" dirty="0">
                <a:solidFill>
                  <a:srgbClr val="292929"/>
                </a:solidFill>
                <a:effectLst/>
                <a:latin typeface="charter"/>
              </a:rPr>
              <a:t>SQL scripting: Querying databases using joins, aggregations, and subqueries</a:t>
            </a:r>
          </a:p>
          <a:p>
            <a:pPr algn="l">
              <a:buFont typeface="Arial" panose="020B0604020202020204" pitchFamily="34" charset="0"/>
              <a:buChar char="•"/>
            </a:pPr>
            <a:r>
              <a:rPr lang="en-US" b="0" i="0" dirty="0">
                <a:solidFill>
                  <a:srgbClr val="292929"/>
                </a:solidFill>
                <a:effectLst/>
                <a:latin typeface="charter"/>
              </a:rPr>
              <a:t>Comfortable with using the Terminal, version control in Git, and using GitHub</a:t>
            </a:r>
          </a:p>
          <a:p>
            <a:endParaRPr lang="en-US" dirty="0"/>
          </a:p>
        </p:txBody>
      </p:sp>
    </p:spTree>
    <p:extLst>
      <p:ext uri="{BB962C8B-B14F-4D97-AF65-F5344CB8AC3E}">
        <p14:creationId xmlns:p14="http://schemas.microsoft.com/office/powerpoint/2010/main" val="2070978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D13BA-1B60-4823-A207-EA9645C942E1}"/>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98FA62EE-E526-4CD6-B3EB-C6575756078A}"/>
              </a:ext>
            </a:extLst>
          </p:cNvPr>
          <p:cNvSpPr>
            <a:spLocks noGrp="1"/>
          </p:cNvSpPr>
          <p:nvPr>
            <p:ph idx="1"/>
          </p:nvPr>
        </p:nvSpPr>
        <p:spPr/>
        <p:txBody>
          <a:bodyPr>
            <a:normAutofit fontScale="77500" lnSpcReduction="20000"/>
          </a:bodyPr>
          <a:lstStyle/>
          <a:p>
            <a:pPr algn="l">
              <a:buFont typeface="Arial" panose="020B0604020202020204" pitchFamily="34" charset="0"/>
              <a:buChar char="•"/>
            </a:pPr>
            <a:r>
              <a:rPr lang="en-US" b="0" i="0" u="sng" dirty="0">
                <a:solidFill>
                  <a:srgbClr val="292929"/>
                </a:solidFill>
                <a:effectLst/>
                <a:latin typeface="charter"/>
                <a:hlinkClick r:id="rId2"/>
              </a:rPr>
              <a:t>learnpython.org</a:t>
            </a:r>
            <a:r>
              <a:rPr lang="en-US" b="0" i="0" dirty="0">
                <a:solidFill>
                  <a:srgbClr val="292929"/>
                </a:solidFill>
                <a:effectLst/>
                <a:latin typeface="charter"/>
              </a:rPr>
              <a:t> [free]— a free resource for beginners. It covers all the basic programming topics from scratch. You get an interactive shell to practice those topics side-by-side.</a:t>
            </a:r>
          </a:p>
          <a:p>
            <a:pPr algn="l">
              <a:buFont typeface="Arial" panose="020B0604020202020204" pitchFamily="34" charset="0"/>
              <a:buChar char="•"/>
            </a:pPr>
            <a:r>
              <a:rPr lang="en-US" b="0" i="0" u="sng" dirty="0">
                <a:solidFill>
                  <a:srgbClr val="292929"/>
                </a:solidFill>
                <a:effectLst/>
                <a:latin typeface="charter"/>
                <a:hlinkClick r:id="rId3"/>
              </a:rPr>
              <a:t>Kaggle</a:t>
            </a:r>
            <a:r>
              <a:rPr lang="en-US" b="0" i="0" dirty="0">
                <a:solidFill>
                  <a:srgbClr val="292929"/>
                </a:solidFill>
                <a:effectLst/>
                <a:latin typeface="charter"/>
              </a:rPr>
              <a:t> [free]— a free and interactive guide to learning python. It is a short tutorial covering all the important topics for data science.</a:t>
            </a:r>
          </a:p>
          <a:p>
            <a:pPr algn="l">
              <a:buFont typeface="Arial" panose="020B0604020202020204" pitchFamily="34" charset="0"/>
              <a:buChar char="•"/>
            </a:pPr>
            <a:r>
              <a:rPr lang="en-US" b="0" i="0" u="sng" dirty="0">
                <a:solidFill>
                  <a:srgbClr val="292929"/>
                </a:solidFill>
                <a:effectLst/>
                <a:latin typeface="charter"/>
                <a:hlinkClick r:id="rId4"/>
              </a:rPr>
              <a:t>Python Course by </a:t>
            </a:r>
            <a:r>
              <a:rPr lang="en-US" b="0" i="0" u="sng" dirty="0" err="1">
                <a:solidFill>
                  <a:srgbClr val="292929"/>
                </a:solidFill>
                <a:effectLst/>
                <a:latin typeface="charter"/>
                <a:hlinkClick r:id="rId4"/>
              </a:rPr>
              <a:t>freecodecamp</a:t>
            </a:r>
            <a:r>
              <a:rPr lang="en-US" b="0" i="0" u="sng" dirty="0">
                <a:solidFill>
                  <a:srgbClr val="292929"/>
                </a:solidFill>
                <a:effectLst/>
                <a:latin typeface="charter"/>
                <a:hlinkClick r:id="rId4"/>
              </a:rPr>
              <a:t> on YouTube</a:t>
            </a:r>
            <a:r>
              <a:rPr lang="en-US" b="0" i="0" dirty="0">
                <a:solidFill>
                  <a:srgbClr val="292929"/>
                </a:solidFill>
                <a:effectLst/>
                <a:latin typeface="charter"/>
              </a:rPr>
              <a:t>[free] — This is a 5-hour course that you can follow to practice the basic concepts.</a:t>
            </a:r>
          </a:p>
          <a:p>
            <a:pPr algn="l">
              <a:buFont typeface="Arial" panose="020B0604020202020204" pitchFamily="34" charset="0"/>
              <a:buChar char="•"/>
            </a:pPr>
            <a:r>
              <a:rPr lang="en-US" b="0" i="0" u="sng" dirty="0">
                <a:solidFill>
                  <a:srgbClr val="292929"/>
                </a:solidFill>
                <a:effectLst/>
                <a:latin typeface="charter"/>
                <a:hlinkClick r:id="rId5"/>
              </a:rPr>
              <a:t>Intermediate python </a:t>
            </a:r>
            <a:r>
              <a:rPr lang="en-US" b="0" i="0" dirty="0">
                <a:solidFill>
                  <a:srgbClr val="292929"/>
                </a:solidFill>
                <a:effectLst/>
                <a:latin typeface="charter"/>
              </a:rPr>
              <a:t>[free]— Another free course by Patrick featured on freecodecamp.org.</a:t>
            </a:r>
          </a:p>
          <a:p>
            <a:pPr algn="l">
              <a:buFont typeface="Arial" panose="020B0604020202020204" pitchFamily="34" charset="0"/>
              <a:buChar char="•"/>
            </a:pPr>
            <a:r>
              <a:rPr lang="en-US" b="1" i="0" u="sng" dirty="0">
                <a:solidFill>
                  <a:srgbClr val="292929"/>
                </a:solidFill>
                <a:effectLst/>
                <a:latin typeface="charter"/>
                <a:hlinkClick r:id="rId6"/>
              </a:rPr>
              <a:t>Coursera Python for Everybody Specialization</a:t>
            </a:r>
            <a:r>
              <a:rPr lang="en-US" b="1" i="0" dirty="0">
                <a:solidFill>
                  <a:srgbClr val="292929"/>
                </a:solidFill>
                <a:effectLst/>
                <a:latin typeface="charter"/>
              </a:rPr>
              <a:t>[fee] </a:t>
            </a:r>
            <a:r>
              <a:rPr lang="en-US" b="0" i="0" dirty="0">
                <a:solidFill>
                  <a:srgbClr val="292929"/>
                </a:solidFill>
                <a:effectLst/>
                <a:latin typeface="charter"/>
              </a:rPr>
              <a:t>— this is a specialization encompassing beginner-level concepts, python data structures, data collection from the web, and using databases with python.</a:t>
            </a:r>
          </a:p>
          <a:p>
            <a:pPr algn="l">
              <a:buFont typeface="Arial" panose="020B0604020202020204" pitchFamily="34" charset="0"/>
              <a:buChar char="•"/>
            </a:pPr>
            <a:r>
              <a:rPr lang="en-US" b="0" i="0" u="sng" dirty="0">
                <a:solidFill>
                  <a:srgbClr val="292929"/>
                </a:solidFill>
                <a:effectLst/>
                <a:latin typeface="charter"/>
                <a:hlinkClick r:id="rId7"/>
              </a:rPr>
              <a:t>Intro to SQL</a:t>
            </a:r>
            <a:r>
              <a:rPr lang="en-US" b="0" i="0" dirty="0">
                <a:solidFill>
                  <a:srgbClr val="292929"/>
                </a:solidFill>
                <a:effectLst/>
                <a:latin typeface="charter"/>
              </a:rPr>
              <a:t> and </a:t>
            </a:r>
            <a:r>
              <a:rPr lang="en-US" b="0" i="0" u="sng" dirty="0">
                <a:solidFill>
                  <a:srgbClr val="292929"/>
                </a:solidFill>
                <a:effectLst/>
                <a:latin typeface="charter"/>
                <a:hlinkClick r:id="rId8"/>
              </a:rPr>
              <a:t>Advanced SQL</a:t>
            </a:r>
            <a:r>
              <a:rPr lang="en-US" b="0" i="0" dirty="0">
                <a:solidFill>
                  <a:srgbClr val="292929"/>
                </a:solidFill>
                <a:effectLst/>
                <a:latin typeface="charter"/>
              </a:rPr>
              <a:t> on Kaggle.</a:t>
            </a:r>
          </a:p>
          <a:p>
            <a:pPr algn="l">
              <a:buFont typeface="Arial" panose="020B0604020202020204" pitchFamily="34" charset="0"/>
              <a:buChar char="•"/>
            </a:pPr>
            <a:r>
              <a:rPr lang="en-US" b="0" i="0" dirty="0" err="1">
                <a:solidFill>
                  <a:srgbClr val="292929"/>
                </a:solidFill>
                <a:effectLst/>
                <a:latin typeface="charter"/>
              </a:rPr>
              <a:t>Datacamp</a:t>
            </a:r>
            <a:r>
              <a:rPr lang="en-US" b="0" i="0" dirty="0">
                <a:solidFill>
                  <a:srgbClr val="292929"/>
                </a:solidFill>
                <a:effectLst/>
                <a:latin typeface="charter"/>
              </a:rPr>
              <a:t> also offers many </a:t>
            </a:r>
            <a:r>
              <a:rPr lang="en-US" b="0" i="0" u="sng" dirty="0">
                <a:solidFill>
                  <a:srgbClr val="292929"/>
                </a:solidFill>
                <a:effectLst/>
                <a:latin typeface="charter"/>
                <a:hlinkClick r:id="rId9"/>
              </a:rPr>
              <a:t>courses on SQL.</a:t>
            </a:r>
            <a:endParaRPr lang="en-US" b="0" i="0" dirty="0">
              <a:solidFill>
                <a:srgbClr val="292929"/>
              </a:solidFill>
              <a:effectLst/>
              <a:latin typeface="charter"/>
            </a:endParaRPr>
          </a:p>
          <a:p>
            <a:endParaRPr lang="en-US" dirty="0"/>
          </a:p>
        </p:txBody>
      </p:sp>
    </p:spTree>
    <p:extLst>
      <p:ext uri="{BB962C8B-B14F-4D97-AF65-F5344CB8AC3E}">
        <p14:creationId xmlns:p14="http://schemas.microsoft.com/office/powerpoint/2010/main" val="283964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F88CD-5D73-4337-842F-5147AE1EAF1C}"/>
              </a:ext>
            </a:extLst>
          </p:cNvPr>
          <p:cNvSpPr>
            <a:spLocks noGrp="1"/>
          </p:cNvSpPr>
          <p:nvPr>
            <p:ph type="title"/>
          </p:nvPr>
        </p:nvSpPr>
        <p:spPr/>
        <p:txBody>
          <a:bodyPr/>
          <a:lstStyle/>
          <a:p>
            <a:r>
              <a:rPr lang="en-US" b="0" i="0" dirty="0">
                <a:effectLst/>
                <a:latin typeface="sohne"/>
              </a:rPr>
              <a:t>2. Data collection and Wrangling(Cleaning)</a:t>
            </a:r>
            <a:endParaRPr lang="en-US" dirty="0"/>
          </a:p>
        </p:txBody>
      </p:sp>
      <p:sp>
        <p:nvSpPr>
          <p:cNvPr id="3" name="Content Placeholder 2">
            <a:extLst>
              <a:ext uri="{FF2B5EF4-FFF2-40B4-BE49-F238E27FC236}">
                <a16:creationId xmlns:a16="http://schemas.microsoft.com/office/drawing/2014/main" id="{2FE5C4C8-1999-4AB8-9DCB-F2A3C0A3D761}"/>
              </a:ext>
            </a:extLst>
          </p:cNvPr>
          <p:cNvSpPr>
            <a:spLocks noGrp="1"/>
          </p:cNvSpPr>
          <p:nvPr>
            <p:ph idx="1"/>
          </p:nvPr>
        </p:nvSpPr>
        <p:spPr/>
        <p:txBody>
          <a:bodyPr/>
          <a:lstStyle/>
          <a:p>
            <a:pPr>
              <a:buFont typeface="Arial" panose="020B0604020202020204" pitchFamily="34" charset="0"/>
              <a:buChar char="•"/>
            </a:pPr>
            <a:r>
              <a:rPr lang="en-US" b="0" i="0" dirty="0">
                <a:solidFill>
                  <a:srgbClr val="292929"/>
                </a:solidFill>
                <a:effectLst/>
                <a:latin typeface="charter"/>
              </a:rPr>
              <a:t>A significant part of the data science work is centered around finding apt data that can help you solve your problem. You can collect data from different legitimate sources — scraping(if the website allows), APIs, Databases, publicly available repositories.</a:t>
            </a:r>
            <a:endParaRPr lang="en-US" dirty="0"/>
          </a:p>
        </p:txBody>
      </p:sp>
    </p:spTree>
    <p:extLst>
      <p:ext uri="{BB962C8B-B14F-4D97-AF65-F5344CB8AC3E}">
        <p14:creationId xmlns:p14="http://schemas.microsoft.com/office/powerpoint/2010/main" val="1379226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AB9FF-8666-4366-895D-2ED2A24809D5}"/>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1CD182E0-0C73-46CF-801A-E1671E19637A}"/>
              </a:ext>
            </a:extLst>
          </p:cNvPr>
          <p:cNvSpPr>
            <a:spLocks noGrp="1"/>
          </p:cNvSpPr>
          <p:nvPr>
            <p:ph idx="1"/>
          </p:nvPr>
        </p:nvSpPr>
        <p:spPr/>
        <p:txBody>
          <a:bodyPr/>
          <a:lstStyle/>
          <a:p>
            <a:pPr algn="l">
              <a:buFont typeface="Arial" panose="020B0604020202020204" pitchFamily="34" charset="0"/>
              <a:buChar char="•"/>
            </a:pPr>
            <a:r>
              <a:rPr lang="en-US" b="0" i="0" u="sng" dirty="0">
                <a:solidFill>
                  <a:srgbClr val="292929"/>
                </a:solidFill>
                <a:effectLst/>
                <a:latin typeface="charter"/>
                <a:hlinkClick r:id="rId2"/>
              </a:rPr>
              <a:t>Data Manipulation using pandas</a:t>
            </a:r>
            <a:r>
              <a:rPr lang="en-US" b="0" i="0" dirty="0">
                <a:solidFill>
                  <a:srgbClr val="292929"/>
                </a:solidFill>
                <a:effectLst/>
                <a:latin typeface="charter"/>
              </a:rPr>
              <a:t>[fee] —an interactive course from </a:t>
            </a:r>
            <a:r>
              <a:rPr lang="en-US" b="0" i="0" dirty="0" err="1">
                <a:solidFill>
                  <a:srgbClr val="292929"/>
                </a:solidFill>
                <a:effectLst/>
                <a:latin typeface="charter"/>
              </a:rPr>
              <a:t>datacamp</a:t>
            </a:r>
            <a:r>
              <a:rPr lang="en-US" b="0" i="0" dirty="0">
                <a:solidFill>
                  <a:srgbClr val="292929"/>
                </a:solidFill>
                <a:effectLst/>
                <a:latin typeface="charter"/>
              </a:rPr>
              <a:t> that can quickly get you started with manipulating data using pandas. Learn to add transformations, aggregations, </a:t>
            </a:r>
            <a:r>
              <a:rPr lang="en-US" b="0" i="0" dirty="0" err="1">
                <a:solidFill>
                  <a:srgbClr val="292929"/>
                </a:solidFill>
                <a:effectLst/>
                <a:latin typeface="charter"/>
              </a:rPr>
              <a:t>subsetting</a:t>
            </a:r>
            <a:r>
              <a:rPr lang="en-US" b="0" i="0" dirty="0">
                <a:solidFill>
                  <a:srgbClr val="292929"/>
                </a:solidFill>
                <a:effectLst/>
                <a:latin typeface="charter"/>
              </a:rPr>
              <a:t>, and indexing </a:t>
            </a:r>
            <a:r>
              <a:rPr lang="en-US" b="0" i="0" dirty="0" err="1">
                <a:solidFill>
                  <a:srgbClr val="292929"/>
                </a:solidFill>
                <a:effectLst/>
                <a:latin typeface="charter"/>
              </a:rPr>
              <a:t>dataframes</a:t>
            </a:r>
            <a:r>
              <a:rPr lang="en-US" b="0" i="0" dirty="0">
                <a:solidFill>
                  <a:srgbClr val="292929"/>
                </a:solidFill>
                <a:effectLst/>
                <a:latin typeface="charter"/>
              </a:rPr>
              <a:t>.</a:t>
            </a:r>
          </a:p>
          <a:p>
            <a:pPr algn="l">
              <a:buFont typeface="Arial" panose="020B0604020202020204" pitchFamily="34" charset="0"/>
              <a:buChar char="•"/>
            </a:pPr>
            <a:r>
              <a:rPr lang="en-US" b="0" i="0" u="sng" dirty="0">
                <a:solidFill>
                  <a:srgbClr val="292929"/>
                </a:solidFill>
                <a:effectLst/>
                <a:latin typeface="charter"/>
                <a:hlinkClick r:id="rId3"/>
              </a:rPr>
              <a:t>Kaggle pandas tutorial</a:t>
            </a:r>
            <a:r>
              <a:rPr lang="en-US" b="0" i="0" dirty="0">
                <a:solidFill>
                  <a:srgbClr val="292929"/>
                </a:solidFill>
                <a:effectLst/>
                <a:latin typeface="charter"/>
              </a:rPr>
              <a:t>[free] — A short and concise hands-on tutorial that will walk you through commonly used data manipulation skills.</a:t>
            </a:r>
          </a:p>
          <a:p>
            <a:pPr algn="l">
              <a:buFont typeface="Arial" panose="020B0604020202020204" pitchFamily="34" charset="0"/>
              <a:buChar char="•"/>
            </a:pPr>
            <a:r>
              <a:rPr lang="en-US" b="0" i="0" u="sng" dirty="0">
                <a:solidFill>
                  <a:srgbClr val="292929"/>
                </a:solidFill>
                <a:effectLst/>
                <a:latin typeface="charter"/>
                <a:hlinkClick r:id="rId4"/>
              </a:rPr>
              <a:t>Data Cleaning course by Kaggle</a:t>
            </a:r>
            <a:r>
              <a:rPr lang="en-US" b="0" i="0" dirty="0">
                <a:solidFill>
                  <a:srgbClr val="292929"/>
                </a:solidFill>
                <a:effectLst/>
                <a:latin typeface="charter"/>
              </a:rPr>
              <a:t>.</a:t>
            </a:r>
          </a:p>
          <a:p>
            <a:pPr algn="l">
              <a:buFont typeface="Arial" panose="020B0604020202020204" pitchFamily="34" charset="0"/>
              <a:buChar char="•"/>
            </a:pPr>
            <a:r>
              <a:rPr lang="en-US" b="0" i="0" u="sng" dirty="0" err="1">
                <a:solidFill>
                  <a:srgbClr val="292929"/>
                </a:solidFill>
                <a:effectLst/>
                <a:latin typeface="charter"/>
                <a:hlinkClick r:id="rId5"/>
              </a:rPr>
              <a:t>freecodecamp</a:t>
            </a:r>
            <a:r>
              <a:rPr lang="en-US" b="0" i="0" u="sng" dirty="0">
                <a:solidFill>
                  <a:srgbClr val="292929"/>
                </a:solidFill>
                <a:effectLst/>
                <a:latin typeface="charter"/>
                <a:hlinkClick r:id="rId5"/>
              </a:rPr>
              <a:t> course on learning </a:t>
            </a:r>
            <a:r>
              <a:rPr lang="en-US" b="0" i="0" u="sng" dirty="0" err="1">
                <a:solidFill>
                  <a:srgbClr val="292929"/>
                </a:solidFill>
                <a:effectLst/>
                <a:latin typeface="charter"/>
                <a:hlinkClick r:id="rId5"/>
              </a:rPr>
              <a:t>Numpy</a:t>
            </a:r>
            <a:r>
              <a:rPr lang="en-US" b="0" i="0" u="sng" dirty="0">
                <a:solidFill>
                  <a:srgbClr val="292929"/>
                </a:solidFill>
                <a:effectLst/>
                <a:latin typeface="charter"/>
                <a:hlinkClick r:id="rId5"/>
              </a:rPr>
              <a:t>, pandas, matplotlib, and seaborn</a:t>
            </a:r>
            <a:r>
              <a:rPr lang="en-US" b="0" i="0" dirty="0">
                <a:solidFill>
                  <a:srgbClr val="292929"/>
                </a:solidFill>
                <a:effectLst/>
                <a:latin typeface="charter"/>
              </a:rPr>
              <a:t>[free].</a:t>
            </a:r>
          </a:p>
          <a:p>
            <a:pPr algn="l">
              <a:buFont typeface="Arial" panose="020B0604020202020204" pitchFamily="34" charset="0"/>
              <a:buChar char="•"/>
            </a:pPr>
            <a:r>
              <a:rPr lang="en-US" b="0" i="0" u="sng" dirty="0">
                <a:solidFill>
                  <a:srgbClr val="292929"/>
                </a:solidFill>
                <a:effectLst/>
                <a:latin typeface="charter"/>
                <a:hlinkClick r:id="rId6"/>
              </a:rPr>
              <a:t>Coursera course on Introduction to Data Science in Python</a:t>
            </a:r>
            <a:r>
              <a:rPr lang="en-US" b="0" i="0" dirty="0">
                <a:solidFill>
                  <a:srgbClr val="292929"/>
                </a:solidFill>
                <a:effectLst/>
                <a:latin typeface="charter"/>
              </a:rPr>
              <a:t>[fee] — This is the first course in the </a:t>
            </a:r>
            <a:r>
              <a:rPr lang="en-US" b="0" i="0" u="sng" dirty="0">
                <a:solidFill>
                  <a:srgbClr val="292929"/>
                </a:solidFill>
                <a:effectLst/>
                <a:latin typeface="charter"/>
                <a:hlinkClick r:id="rId7"/>
              </a:rPr>
              <a:t>Applied Data Science with Python Specialization.</a:t>
            </a:r>
            <a:endParaRPr lang="en-US" b="0" i="0" dirty="0">
              <a:solidFill>
                <a:srgbClr val="292929"/>
              </a:solidFill>
              <a:effectLst/>
              <a:latin typeface="charter"/>
            </a:endParaRPr>
          </a:p>
          <a:p>
            <a:endParaRPr lang="en-US" dirty="0"/>
          </a:p>
        </p:txBody>
      </p:sp>
    </p:spTree>
    <p:extLst>
      <p:ext uri="{BB962C8B-B14F-4D97-AF65-F5344CB8AC3E}">
        <p14:creationId xmlns:p14="http://schemas.microsoft.com/office/powerpoint/2010/main" val="1478729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DF2C8-BFAE-4A2F-8E6C-A4669304A5D0}"/>
              </a:ext>
            </a:extLst>
          </p:cNvPr>
          <p:cNvSpPr>
            <a:spLocks noGrp="1"/>
          </p:cNvSpPr>
          <p:nvPr>
            <p:ph type="title"/>
          </p:nvPr>
        </p:nvSpPr>
        <p:spPr/>
        <p:txBody>
          <a:bodyPr/>
          <a:lstStyle/>
          <a:p>
            <a:r>
              <a:rPr lang="en-US" b="0" i="0" dirty="0">
                <a:effectLst/>
                <a:latin typeface="sohne"/>
              </a:rPr>
              <a:t>3. EDA, Business acumen and Storytelling</a:t>
            </a:r>
            <a:endParaRPr lang="en-US" dirty="0"/>
          </a:p>
        </p:txBody>
      </p:sp>
      <p:sp>
        <p:nvSpPr>
          <p:cNvPr id="3" name="Content Placeholder 2">
            <a:extLst>
              <a:ext uri="{FF2B5EF4-FFF2-40B4-BE49-F238E27FC236}">
                <a16:creationId xmlns:a16="http://schemas.microsoft.com/office/drawing/2014/main" id="{6963071B-4115-4C5D-B60A-0EA4CD162956}"/>
              </a:ext>
            </a:extLst>
          </p:cNvPr>
          <p:cNvSpPr>
            <a:spLocks noGrp="1"/>
          </p:cNvSpPr>
          <p:nvPr>
            <p:ph idx="1"/>
          </p:nvPr>
        </p:nvSpPr>
        <p:spPr/>
        <p:txBody>
          <a:bodyPr>
            <a:normAutofit lnSpcReduction="10000"/>
          </a:bodyPr>
          <a:lstStyle/>
          <a:p>
            <a:pPr algn="l">
              <a:buFont typeface="Arial" panose="020B0604020202020204" pitchFamily="34" charset="0"/>
              <a:buChar char="•"/>
            </a:pPr>
            <a:r>
              <a:rPr lang="en-US" b="1" i="0" dirty="0">
                <a:solidFill>
                  <a:srgbClr val="292929"/>
                </a:solidFill>
                <a:effectLst/>
                <a:latin typeface="charter"/>
              </a:rPr>
              <a:t>Exploratory data analysis</a:t>
            </a:r>
            <a:r>
              <a:rPr lang="en-US" b="0" i="0" dirty="0">
                <a:solidFill>
                  <a:srgbClr val="292929"/>
                </a:solidFill>
                <a:effectLst/>
                <a:latin typeface="charter"/>
              </a:rPr>
              <a:t> — defining questions, handling missing values, outliers, formatting, filtering, univariate and multivariate analysis.</a:t>
            </a:r>
          </a:p>
          <a:p>
            <a:pPr algn="l">
              <a:buFont typeface="Arial" panose="020B0604020202020204" pitchFamily="34" charset="0"/>
              <a:buChar char="•"/>
            </a:pPr>
            <a:r>
              <a:rPr lang="en-US" b="0" i="0" dirty="0">
                <a:solidFill>
                  <a:srgbClr val="292929"/>
                </a:solidFill>
                <a:effectLst/>
                <a:latin typeface="charter"/>
              </a:rPr>
              <a:t>Data visualization — plotting data using libraries like matplotlib, seaborn, and </a:t>
            </a:r>
            <a:r>
              <a:rPr lang="en-US" b="0" i="0" dirty="0" err="1">
                <a:solidFill>
                  <a:srgbClr val="292929"/>
                </a:solidFill>
                <a:effectLst/>
                <a:latin typeface="charter"/>
              </a:rPr>
              <a:t>plotly</a:t>
            </a:r>
            <a:r>
              <a:rPr lang="en-US" b="0" i="0" dirty="0">
                <a:solidFill>
                  <a:srgbClr val="292929"/>
                </a:solidFill>
                <a:effectLst/>
                <a:latin typeface="charter"/>
              </a:rPr>
              <a:t>. Knowledge to choose the right chart to communicate the findings from the data.</a:t>
            </a:r>
          </a:p>
          <a:p>
            <a:pPr algn="l">
              <a:buFont typeface="Arial" panose="020B0604020202020204" pitchFamily="34" charset="0"/>
              <a:buChar char="•"/>
            </a:pPr>
            <a:r>
              <a:rPr lang="en-US" b="0" i="0" dirty="0">
                <a:solidFill>
                  <a:srgbClr val="292929"/>
                </a:solidFill>
                <a:effectLst/>
                <a:latin typeface="charter"/>
              </a:rPr>
              <a:t>Developing dashboards — a good percent of analysts only use Excel or a specialized tool like Power BI and Tableau to build dashboards that </a:t>
            </a:r>
            <a:r>
              <a:rPr lang="en-US" b="0" i="0" dirty="0" err="1">
                <a:solidFill>
                  <a:srgbClr val="292929"/>
                </a:solidFill>
                <a:effectLst/>
                <a:latin typeface="charter"/>
              </a:rPr>
              <a:t>summarise</a:t>
            </a:r>
            <a:r>
              <a:rPr lang="en-US" b="0" i="0" dirty="0">
                <a:solidFill>
                  <a:srgbClr val="292929"/>
                </a:solidFill>
                <a:effectLst/>
                <a:latin typeface="charter"/>
              </a:rPr>
              <a:t>/aggregate data to help the management in making decisions.</a:t>
            </a:r>
          </a:p>
          <a:p>
            <a:pPr algn="l">
              <a:buFont typeface="Arial" panose="020B0604020202020204" pitchFamily="34" charset="0"/>
              <a:buChar char="•"/>
            </a:pPr>
            <a:r>
              <a:rPr lang="en-US" b="0" i="0" dirty="0">
                <a:solidFill>
                  <a:srgbClr val="292929"/>
                </a:solidFill>
                <a:effectLst/>
                <a:latin typeface="charter"/>
              </a:rPr>
              <a:t>Business acumen: Work on asking the right questions to answer, ones that actually target the business metrics. Practice writing clear and concise reports, blogs, and presentations.</a:t>
            </a:r>
          </a:p>
          <a:p>
            <a:endParaRPr lang="en-US" dirty="0"/>
          </a:p>
        </p:txBody>
      </p:sp>
    </p:spTree>
    <p:extLst>
      <p:ext uri="{BB962C8B-B14F-4D97-AF65-F5344CB8AC3E}">
        <p14:creationId xmlns:p14="http://schemas.microsoft.com/office/powerpoint/2010/main" val="993079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9B81-F4EF-48BA-93FC-70EC82AB2454}"/>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5B05EF6B-5889-436A-817C-92365C8300EB}"/>
              </a:ext>
            </a:extLst>
          </p:cNvPr>
          <p:cNvSpPr>
            <a:spLocks noGrp="1"/>
          </p:cNvSpPr>
          <p:nvPr>
            <p:ph idx="1"/>
          </p:nvPr>
        </p:nvSpPr>
        <p:spPr/>
        <p:txBody>
          <a:bodyPr>
            <a:normAutofit fontScale="92500"/>
          </a:bodyPr>
          <a:lstStyle/>
          <a:p>
            <a:pPr algn="l">
              <a:buFont typeface="Arial" panose="020B0604020202020204" pitchFamily="34" charset="0"/>
              <a:buChar char="•"/>
            </a:pPr>
            <a:r>
              <a:rPr lang="en-US" b="0" i="0" u="sng" dirty="0">
                <a:solidFill>
                  <a:srgbClr val="292929"/>
                </a:solidFill>
                <a:effectLst/>
                <a:latin typeface="charter"/>
                <a:hlinkClick r:id="rId2"/>
              </a:rPr>
              <a:t>Career track on Data Analysis</a:t>
            </a:r>
            <a:r>
              <a:rPr lang="en-US" b="0" i="0" dirty="0">
                <a:solidFill>
                  <a:srgbClr val="292929"/>
                </a:solidFill>
                <a:effectLst/>
                <a:latin typeface="charter"/>
              </a:rPr>
              <a:t> — by </a:t>
            </a:r>
            <a:r>
              <a:rPr lang="en-US" b="0" i="0" dirty="0" err="1">
                <a:solidFill>
                  <a:srgbClr val="292929"/>
                </a:solidFill>
                <a:effectLst/>
                <a:latin typeface="charter"/>
              </a:rPr>
              <a:t>datacamp</a:t>
            </a:r>
            <a:r>
              <a:rPr lang="en-US" b="0" i="0" dirty="0">
                <a:solidFill>
                  <a:srgbClr val="292929"/>
                </a:solidFill>
                <a:effectLst/>
                <a:latin typeface="charter"/>
              </a:rPr>
              <a:t>. A good list of interactive courses that you can refer to along with real-world case studies that they use while teaching. But do work on your own projects after going through the specialization.</a:t>
            </a:r>
          </a:p>
          <a:p>
            <a:pPr algn="l">
              <a:buFont typeface="Arial" panose="020B0604020202020204" pitchFamily="34" charset="0"/>
              <a:buChar char="•"/>
            </a:pPr>
            <a:r>
              <a:rPr lang="en-US" b="0" i="0" u="sng" dirty="0">
                <a:solidFill>
                  <a:srgbClr val="292929"/>
                </a:solidFill>
                <a:effectLst/>
                <a:latin typeface="charter"/>
                <a:hlinkClick r:id="rId3"/>
              </a:rPr>
              <a:t>Data Analysis with Python</a:t>
            </a:r>
            <a:r>
              <a:rPr lang="en-US" b="0" i="0" dirty="0">
                <a:solidFill>
                  <a:srgbClr val="292929"/>
                </a:solidFill>
                <a:effectLst/>
                <a:latin typeface="charter"/>
              </a:rPr>
              <a:t> — by IBM on Coursera. The course covers wrangling, exploratory analysis, and simple model development using python.</a:t>
            </a:r>
          </a:p>
          <a:p>
            <a:pPr algn="l">
              <a:buFont typeface="Arial" panose="020B0604020202020204" pitchFamily="34" charset="0"/>
              <a:buChar char="•"/>
            </a:pPr>
            <a:r>
              <a:rPr lang="en-US" b="0" i="0" u="sng" dirty="0">
                <a:solidFill>
                  <a:srgbClr val="292929"/>
                </a:solidFill>
                <a:effectLst/>
                <a:latin typeface="charter"/>
                <a:hlinkClick r:id="rId4"/>
              </a:rPr>
              <a:t>Data Visualization</a:t>
            </a:r>
            <a:r>
              <a:rPr lang="en-US" b="0" i="0" dirty="0">
                <a:solidFill>
                  <a:srgbClr val="292929"/>
                </a:solidFill>
                <a:effectLst/>
                <a:latin typeface="charter"/>
              </a:rPr>
              <a:t> — by Kaggle. Another interactive course that lets you practice all the commonly used plots.</a:t>
            </a:r>
          </a:p>
          <a:p>
            <a:pPr algn="l">
              <a:buFont typeface="Arial" panose="020B0604020202020204" pitchFamily="34" charset="0"/>
              <a:buChar char="•"/>
            </a:pPr>
            <a:r>
              <a:rPr lang="en-US" b="0" i="0" u="sng" dirty="0">
                <a:solidFill>
                  <a:srgbClr val="292929"/>
                </a:solidFill>
                <a:effectLst/>
                <a:latin typeface="charter"/>
                <a:hlinkClick r:id="rId5"/>
              </a:rPr>
              <a:t>Data Visualization in Spreadsheets</a:t>
            </a:r>
            <a:r>
              <a:rPr lang="en-US" b="0" i="0" dirty="0">
                <a:solidFill>
                  <a:srgbClr val="292929"/>
                </a:solidFill>
                <a:effectLst/>
                <a:latin typeface="charter"/>
              </a:rPr>
              <a:t>, </a:t>
            </a:r>
            <a:r>
              <a:rPr lang="en-US" b="0" i="0" u="sng" dirty="0">
                <a:solidFill>
                  <a:srgbClr val="292929"/>
                </a:solidFill>
                <a:effectLst/>
                <a:latin typeface="charter"/>
                <a:hlinkClick r:id="rId6"/>
              </a:rPr>
              <a:t>Excel</a:t>
            </a:r>
            <a:r>
              <a:rPr lang="en-US" b="0" i="0" dirty="0">
                <a:solidFill>
                  <a:srgbClr val="292929"/>
                </a:solidFill>
                <a:effectLst/>
                <a:latin typeface="charter"/>
              </a:rPr>
              <a:t>, </a:t>
            </a:r>
            <a:r>
              <a:rPr lang="en-US" b="0" i="0" u="sng" dirty="0">
                <a:solidFill>
                  <a:srgbClr val="292929"/>
                </a:solidFill>
                <a:effectLst/>
                <a:latin typeface="charter"/>
                <a:hlinkClick r:id="rId7"/>
              </a:rPr>
              <a:t>Tableau</a:t>
            </a:r>
            <a:r>
              <a:rPr lang="en-US" b="0" i="0" dirty="0">
                <a:solidFill>
                  <a:srgbClr val="292929"/>
                </a:solidFill>
                <a:effectLst/>
                <a:latin typeface="charter"/>
              </a:rPr>
              <a:t>, </a:t>
            </a:r>
            <a:r>
              <a:rPr lang="en-US" b="0" i="0" u="sng" dirty="0">
                <a:solidFill>
                  <a:srgbClr val="292929"/>
                </a:solidFill>
                <a:effectLst/>
                <a:latin typeface="charter"/>
                <a:hlinkClick r:id="rId8"/>
              </a:rPr>
              <a:t>Power BI</a:t>
            </a:r>
            <a:r>
              <a:rPr lang="en-US" b="0" i="0" dirty="0">
                <a:solidFill>
                  <a:srgbClr val="292929"/>
                </a:solidFill>
                <a:effectLst/>
                <a:latin typeface="charter"/>
              </a:rPr>
              <a:t> — pick anyone.</a:t>
            </a:r>
          </a:p>
          <a:p>
            <a:pPr algn="l">
              <a:buFont typeface="Arial" panose="020B0604020202020204" pitchFamily="34" charset="0"/>
              <a:buChar char="•"/>
            </a:pPr>
            <a:r>
              <a:rPr lang="en-US" b="0" i="0" dirty="0">
                <a:solidFill>
                  <a:srgbClr val="292929"/>
                </a:solidFill>
                <a:effectLst/>
                <a:latin typeface="charter"/>
              </a:rPr>
              <a:t>Build product sense and business acumen with these books: </a:t>
            </a:r>
            <a:r>
              <a:rPr lang="en-US" b="1" i="0" u="sng" dirty="0">
                <a:solidFill>
                  <a:srgbClr val="292929"/>
                </a:solidFill>
                <a:effectLst/>
                <a:latin typeface="charter"/>
                <a:hlinkClick r:id="rId9"/>
              </a:rPr>
              <a:t>Measure what matters</a:t>
            </a:r>
            <a:r>
              <a:rPr lang="en-US" b="1" i="0" dirty="0">
                <a:solidFill>
                  <a:srgbClr val="292929"/>
                </a:solidFill>
                <a:effectLst/>
                <a:latin typeface="charter"/>
              </a:rPr>
              <a:t>, </a:t>
            </a:r>
            <a:r>
              <a:rPr lang="en-US" b="0" i="0" u="sng" dirty="0">
                <a:solidFill>
                  <a:srgbClr val="292929"/>
                </a:solidFill>
                <a:effectLst/>
                <a:latin typeface="charter"/>
                <a:hlinkClick r:id="rId10"/>
              </a:rPr>
              <a:t>Decode and conquer</a:t>
            </a:r>
            <a:r>
              <a:rPr lang="en-US" b="0" i="0" dirty="0">
                <a:solidFill>
                  <a:srgbClr val="292929"/>
                </a:solidFill>
                <a:effectLst/>
                <a:latin typeface="charter"/>
              </a:rPr>
              <a:t>, </a:t>
            </a:r>
            <a:r>
              <a:rPr lang="en-US" b="0" i="0" u="sng" dirty="0">
                <a:solidFill>
                  <a:srgbClr val="292929"/>
                </a:solidFill>
                <a:effectLst/>
                <a:latin typeface="charter"/>
                <a:hlinkClick r:id="rId11"/>
              </a:rPr>
              <a:t>Cracking the PM interview</a:t>
            </a:r>
            <a:r>
              <a:rPr lang="en-US" b="1" i="0" dirty="0">
                <a:solidFill>
                  <a:srgbClr val="292929"/>
                </a:solidFill>
                <a:effectLst/>
                <a:latin typeface="charter"/>
              </a:rPr>
              <a:t>.</a:t>
            </a:r>
            <a:endParaRPr lang="en-US" b="0" i="0" dirty="0">
              <a:solidFill>
                <a:srgbClr val="292929"/>
              </a:solidFill>
              <a:effectLst/>
              <a:latin typeface="charter"/>
            </a:endParaRPr>
          </a:p>
          <a:p>
            <a:endParaRPr lang="en-US" dirty="0"/>
          </a:p>
        </p:txBody>
      </p:sp>
    </p:spTree>
    <p:extLst>
      <p:ext uri="{BB962C8B-B14F-4D97-AF65-F5344CB8AC3E}">
        <p14:creationId xmlns:p14="http://schemas.microsoft.com/office/powerpoint/2010/main" val="4013699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{2EBE8EF7-72DE-404A-B75B-73FE70CBE6DA}tf03462902_win32</Template>
  <TotalTime>2677</TotalTime>
  <Words>1397</Words>
  <Application>Microsoft Office PowerPoint</Application>
  <PresentationFormat>Widescreen</PresentationFormat>
  <Paragraphs>66</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charter</vt:lpstr>
      <vt:lpstr>sohne</vt:lpstr>
      <vt:lpstr>Wingdings</vt:lpstr>
      <vt:lpstr>Educational subjects 16x9</vt:lpstr>
      <vt:lpstr>Data Science Learning Roadmap for 2022</vt:lpstr>
      <vt:lpstr>Soo What’s the Today’s Agenda</vt:lpstr>
      <vt:lpstr>How to become Data Science master in 2021</vt:lpstr>
      <vt:lpstr>1. Programming or Software Engineering</vt:lpstr>
      <vt:lpstr>Resources</vt:lpstr>
      <vt:lpstr>2. Data collection and Wrangling(Cleaning)</vt:lpstr>
      <vt:lpstr>Resources</vt:lpstr>
      <vt:lpstr>3. EDA, Business acumen and Storytelling</vt:lpstr>
      <vt:lpstr>Resources</vt:lpstr>
      <vt:lpstr>4. Data Engineering</vt:lpstr>
      <vt:lpstr>Resources</vt:lpstr>
      <vt:lpstr>5. Applied statistics and mathematics</vt:lpstr>
      <vt:lpstr>Resources</vt:lpstr>
      <vt:lpstr>6. Machine Learning / AI</vt:lpstr>
      <vt:lpstr>Resources</vt:lpstr>
      <vt:lpstr>Data Science Weekend  &amp; Weekdays Batch's</vt:lpstr>
      <vt:lpstr>Like Share &amp; Subscribe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Vishwajeet Singh Rana</dc:creator>
  <cp:lastModifiedBy>Vishwajeet Singh Rana</cp:lastModifiedBy>
  <cp:revision>29</cp:revision>
  <dcterms:created xsi:type="dcterms:W3CDTF">2021-07-15T14:07:43Z</dcterms:created>
  <dcterms:modified xsi:type="dcterms:W3CDTF">2021-08-23T10:51:06Z</dcterms:modified>
</cp:coreProperties>
</file>

<file path=docProps/thumbnail.jpeg>
</file>